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84" r:id="rId2"/>
    <p:sldId id="256" r:id="rId3"/>
    <p:sldId id="290" r:id="rId4"/>
    <p:sldId id="286" r:id="rId5"/>
    <p:sldId id="291" r:id="rId6"/>
    <p:sldId id="292" r:id="rId7"/>
    <p:sldId id="293" r:id="rId8"/>
    <p:sldId id="287" r:id="rId9"/>
    <p:sldId id="285" r:id="rId10"/>
    <p:sldId id="28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F2B82-F8BC-5943-BA60-CF9F64FA745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EAF5-8A11-B64B-AA9C-D45190AAB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014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CAD46-4E21-164B-82CA-4C91797A6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A0F2-98A0-2B40-BACF-3547618FB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8977E-7D52-A645-A542-059DA313C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53E61-DCD8-824B-A6BC-C2C09007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B341A-C0E4-FF4F-A4A3-458E38047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810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B73CB-90C5-D242-B569-85D9256A1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2B7B04-84A4-174D-A8D9-96DB4A6B6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1200F-56CB-0D4B-BA42-8362941F1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AC59A-5505-A145-8265-5C0A05540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53A78-4AE7-644A-8747-506D04893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84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BEECDD-473D-974A-A62D-9E5FDB978B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27E123-96A4-F042-BF6E-3A9ABE44A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B9716-2CE4-0242-8F42-3E2CCBC97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CB34C-7809-0E47-B0AC-77DC5E283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52899-0E68-1247-A9E1-B22547DD2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25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7E1E-5F7D-B642-8518-C4A96F03F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F289A-82C7-9F45-A5D7-FFDDED250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54492-DBD4-5E43-BADE-412ED6094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E0A82-CA03-BE47-AEC3-9DCB3374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7F2B9-7C1B-664B-B34F-29CD4748E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047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28537-41CF-DF4F-A86A-F23C1FC7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28342-8E27-9B4D-9572-7B21BE30F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77223-7574-D14E-BDDD-9785BE93A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5B34B-CB70-FE4F-9603-F2DC950A1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D4585-7CA9-6C42-825F-0607A2C68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97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3F2C0-F522-104C-B4A8-1E7042003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7B811-9F98-524F-8A38-E20930CAF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A2897-69A7-154E-A1C0-A6C6F67B1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08985-4FB8-3741-BFBC-7A1FF29E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CF776-6E96-9D4B-B79E-0931833F8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AEC35-BDF7-D949-A624-7C038282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17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A57D9-FEFD-8448-B9B2-FCF4762F1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335AF-47AB-7248-8913-C8B62B761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A799FC-ADE1-A44F-80C9-9ED541AD1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6CCCF2-203D-BF46-AD76-60FF8AD65A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C39C72-7B02-4547-866E-3A98898571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E71420-6889-9147-AAB7-177B7EB79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08C0B4-02FE-3C48-8BB6-7CD171557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50D12A-18B8-134B-AAFF-531588052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33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FEC07-A8EB-BB4E-ADCE-796412570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8EF0A4-E777-4C40-91B5-4DFE74993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C4BD81-EE01-8847-9B4B-00DE993B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D1A53-FC42-5B46-8B73-B68EFAA1C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45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439FB-8621-D84A-9C04-9D2A6C591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F9D9CB-85CB-0542-89A0-22FFFD55C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E9BD92-6F59-954E-8937-4FE17A48E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065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F23E-563A-A74B-9B65-8A7F11F9B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4B9AA-5EBC-CC47-8A49-11EC39EA5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B802DA-8692-4C44-A280-B52B718662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7E9BF-FE8E-D84F-8DA9-DA94E12F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9187-EA0A-0E43-819B-6F3242975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36102-268A-6344-842F-65D557437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92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E8ABE-ED9A-264C-A583-71DD839A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70299B-36F5-FF4F-A8AC-E4DFC11B4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4020A-0A8D-C74C-A7EB-A2353D0E7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51D9A3-2F88-EA42-83F8-6EEE3836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88658E-83CC-3345-901A-5B36E34B7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37A01-A180-264B-B468-B7FA40E97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8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08D175-B3D0-1A4C-B697-0B0B89A0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13BDC-F815-D340-B2FA-E1D2EA4E7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BF43E-72A2-4B48-BCAD-1A729C35A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259AF-F1B4-C84F-B273-012D5B0D37A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6B14B-E2BF-B64B-A9D5-52A936930F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68F61-136D-6844-B11D-8FBB806F07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05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09 K-nearest-neighbor classifier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matrices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9724798" y="4245880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9836989" y="2649576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10092912" y="3133655"/>
            <a:ext cx="209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2263001" y="5704114"/>
            <a:ext cx="980002" cy="201026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90A956-A072-A641-B668-F111183ECCAC}"/>
              </a:ext>
            </a:extLst>
          </p:cNvPr>
          <p:cNvSpPr txBox="1"/>
          <p:nvPr/>
        </p:nvSpPr>
        <p:spPr>
          <a:xfrm>
            <a:off x="838200" y="5635350"/>
            <a:ext cx="739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new X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B69A5F-EA50-294F-9BBF-C664646D02F7}"/>
              </a:ext>
            </a:extLst>
          </p:cNvPr>
          <p:cNvSpPr/>
          <p:nvPr/>
        </p:nvSpPr>
        <p:spPr>
          <a:xfrm>
            <a:off x="2449072" y="5905140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43F0AE7-024F-324D-969D-B18B73474516}"/>
              </a:ext>
            </a:extLst>
          </p:cNvPr>
          <p:cNvSpPr/>
          <p:nvPr/>
        </p:nvSpPr>
        <p:spPr>
          <a:xfrm>
            <a:off x="5812972" y="2679400"/>
            <a:ext cx="1642232" cy="1457005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4D180B-4207-884E-9712-B830B5D8F192}"/>
              </a:ext>
            </a:extLst>
          </p:cNvPr>
          <p:cNvSpPr/>
          <p:nvPr/>
        </p:nvSpPr>
        <p:spPr>
          <a:xfrm>
            <a:off x="6406069" y="4196178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313A20-0D5B-4D4A-9D4B-EF1A5B2E9953}"/>
              </a:ext>
            </a:extLst>
          </p:cNvPr>
          <p:cNvCxnSpPr>
            <a:cxnSpLocks/>
          </p:cNvCxnSpPr>
          <p:nvPr/>
        </p:nvCxnSpPr>
        <p:spPr>
          <a:xfrm>
            <a:off x="5812972" y="2679400"/>
            <a:ext cx="1612948" cy="14446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DFD02A2-B9DF-DD4F-930A-CC72FCC26B2C}"/>
              </a:ext>
            </a:extLst>
          </p:cNvPr>
          <p:cNvSpPr/>
          <p:nvPr/>
        </p:nvSpPr>
        <p:spPr>
          <a:xfrm>
            <a:off x="6603494" y="4787642"/>
            <a:ext cx="210962" cy="148683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9EA723-7D52-2444-8027-AC7B0CE0AFB7}"/>
              </a:ext>
            </a:extLst>
          </p:cNvPr>
          <p:cNvSpPr/>
          <p:nvPr/>
        </p:nvSpPr>
        <p:spPr>
          <a:xfrm>
            <a:off x="6260796" y="6389571"/>
            <a:ext cx="8963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</p:spTree>
    <p:extLst>
      <p:ext uri="{BB962C8B-B14F-4D97-AF65-F5344CB8AC3E}">
        <p14:creationId xmlns:p14="http://schemas.microsoft.com/office/powerpoint/2010/main" val="2496745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EACF13-C13B-B64B-B9B6-1F4FB708F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06" y="83457"/>
            <a:ext cx="10037477" cy="5598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682400-1F1E-9146-84D7-13DED401450E}"/>
              </a:ext>
            </a:extLst>
          </p:cNvPr>
          <p:cNvSpPr txBox="1"/>
          <p:nvPr/>
        </p:nvSpPr>
        <p:spPr>
          <a:xfrm>
            <a:off x="1759186" y="5682343"/>
            <a:ext cx="6825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KNN  classification :  what do you need to be able to do to pull this off?</a:t>
            </a:r>
          </a:p>
        </p:txBody>
      </p:sp>
    </p:spTree>
    <p:extLst>
      <p:ext uri="{BB962C8B-B14F-4D97-AF65-F5344CB8AC3E}">
        <p14:creationId xmlns:p14="http://schemas.microsoft.com/office/powerpoint/2010/main" val="4224231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EACF13-C13B-B64B-B9B6-1F4FB708F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06" y="83457"/>
            <a:ext cx="10037477" cy="5598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682400-1F1E-9146-84D7-13DED401450E}"/>
              </a:ext>
            </a:extLst>
          </p:cNvPr>
          <p:cNvSpPr txBox="1"/>
          <p:nvPr/>
        </p:nvSpPr>
        <p:spPr>
          <a:xfrm>
            <a:off x="1759186" y="5682343"/>
            <a:ext cx="5336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KNN  classification :  What does the green circle mean?</a:t>
            </a:r>
          </a:p>
        </p:txBody>
      </p:sp>
    </p:spTree>
    <p:extLst>
      <p:ext uri="{BB962C8B-B14F-4D97-AF65-F5344CB8AC3E}">
        <p14:creationId xmlns:p14="http://schemas.microsoft.com/office/powerpoint/2010/main" val="848866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35FA8-0E39-204E-82AF-76297D63E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5AE70-9F83-8046-8944-19755A5E4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put attention on the distance metric.</a:t>
            </a:r>
          </a:p>
          <a:p>
            <a:r>
              <a:rPr lang="en-US" dirty="0"/>
              <a:t>Gets more accurate with increasing n (at constant n/N) but becomes very slow.</a:t>
            </a:r>
          </a:p>
          <a:p>
            <a:r>
              <a:rPr lang="en-US" dirty="0"/>
              <a:t>Tends not to work well in high numbers of dimensions.  Why?  Density of training points in high-dimensional space is low; will tend not to have examples that are alike enough.</a:t>
            </a:r>
          </a:p>
          <a:p>
            <a:r>
              <a:rPr lang="en-US" dirty="0"/>
              <a:t>Prototypical high-dimensional space is bag-of-words.  10,000 parameters for starters.  (Spam classifier)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666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12646-EC09-814E-AD59-AB5414BBB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5876A-AC16-B047-A1D6-1C350CBB2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04118"/>
          </a:xfrm>
        </p:spPr>
        <p:txBody>
          <a:bodyPr/>
          <a:lstStyle/>
          <a:p>
            <a:r>
              <a:rPr lang="en-US" dirty="0"/>
              <a:t>Things don’t work in high numbers of dimensions the way we expect them to.</a:t>
            </a:r>
          </a:p>
          <a:p>
            <a:r>
              <a:rPr lang="en-US" dirty="0"/>
              <a:t>Computing n 1</a:t>
            </a:r>
            <a:r>
              <a:rPr lang="en-US" baseline="30000" dirty="0"/>
              <a:t>st</a:t>
            </a:r>
            <a:r>
              <a:rPr lang="en-US" dirty="0"/>
              <a:t> derivative components and keeping track of n(n+1) 2</a:t>
            </a:r>
            <a:r>
              <a:rPr lang="en-US" baseline="30000" dirty="0"/>
              <a:t>nd</a:t>
            </a:r>
            <a:r>
              <a:rPr lang="en-US" dirty="0"/>
              <a:t> derivative components is not the worst of our troubles.</a:t>
            </a:r>
          </a:p>
        </p:txBody>
      </p:sp>
      <p:pic>
        <p:nvPicPr>
          <p:cNvPr id="1026" name="Picture 2" descr="graphics3d - How-to cast a set of random points on the surface of a cuboid?  - Mathematica Stack Exchange">
            <a:extLst>
              <a:ext uri="{FF2B5EF4-FFF2-40B4-BE49-F238E27FC236}">
                <a16:creationId xmlns:a16="http://schemas.microsoft.com/office/drawing/2014/main" id="{BF0A0C7D-0376-FB47-BE84-37D3C2707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22" y="3708828"/>
            <a:ext cx="3038021" cy="294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74FDB-8518-8344-8801-FC7B77B0396D}"/>
              </a:ext>
            </a:extLst>
          </p:cNvPr>
          <p:cNvSpPr txBox="1">
            <a:spLocks/>
          </p:cNvSpPr>
          <p:nvPr/>
        </p:nvSpPr>
        <p:spPr>
          <a:xfrm>
            <a:off x="4280580" y="3643980"/>
            <a:ext cx="7629298" cy="32981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become sparse in vast high-dimensional spaces (where machine learning parameters live)</a:t>
            </a:r>
          </a:p>
          <a:p>
            <a:r>
              <a:rPr lang="en-US" dirty="0"/>
              <a:t>Limited data .. all linear combinations of N data points in ℝ</a:t>
            </a:r>
            <a:r>
              <a:rPr lang="en-US" baseline="30000" dirty="0"/>
              <a:t>D </a:t>
            </a:r>
            <a:r>
              <a:rPr lang="en-US" dirty="0"/>
              <a:t>allow only vectors in an ℝ</a:t>
            </a:r>
            <a:r>
              <a:rPr lang="en-US" baseline="30000" dirty="0"/>
              <a:t>N </a:t>
            </a:r>
            <a:r>
              <a:rPr lang="en-US" dirty="0"/>
              <a:t>subspace</a:t>
            </a:r>
          </a:p>
          <a:p>
            <a:r>
              <a:rPr lang="en-US" dirty="0"/>
              <a:t>In high dimensions it’s clear you don’t have the data to do </a:t>
            </a:r>
            <a:r>
              <a:rPr lang="en-US" dirty="0" err="1"/>
              <a:t>combinatorical</a:t>
            </a:r>
            <a:r>
              <a:rPr lang="en-US" dirty="0"/>
              <a:t> tests.   When 2</a:t>
            </a:r>
            <a:r>
              <a:rPr lang="en-US" baseline="30000" dirty="0"/>
              <a:t>D </a:t>
            </a:r>
            <a:r>
              <a:rPr lang="en-US" dirty="0"/>
              <a:t>&gt;&gt; N situation is hopeless and there are always dimensions you never sample from.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023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EF91-54AE-6A4F-8DE7-E8BD6D08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A4D9D-6E8B-444F-80D9-E519ED05B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971" y="5123769"/>
            <a:ext cx="10417629" cy="155277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get just 1/350 of the data, I need a cube 0.864 on a side?  This is a huge fraction of the span of each dimension. </a:t>
            </a:r>
          </a:p>
          <a:p>
            <a:r>
              <a:rPr lang="en-US" dirty="0"/>
              <a:t>It will take a very large radius just to capture on average a handful of datapoints, and my nearest datapoints may not be very similar. </a:t>
            </a:r>
          </a:p>
        </p:txBody>
      </p:sp>
      <p:pic>
        <p:nvPicPr>
          <p:cNvPr id="4" name="Picture 2" descr="graphics3d - How-to cast a set of random points on the surface of a cuboid?  - Mathematica Stack Exchange">
            <a:extLst>
              <a:ext uri="{FF2B5EF4-FFF2-40B4-BE49-F238E27FC236}">
                <a16:creationId xmlns:a16="http://schemas.microsoft.com/office/drawing/2014/main" id="{A210D560-7450-3C42-B0D7-1D1674A1E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008" y="1586113"/>
            <a:ext cx="3038021" cy="294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D10F828-9BAD-1D42-A5BA-C948E1D124F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269694" y="1530551"/>
                <a:ext cx="7629298" cy="329817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Picture a unit cube in D dimensions with N datapoints uniformly distributed in it.</a:t>
                </a:r>
              </a:p>
              <a:p>
                <a:r>
                  <a:rPr lang="en-US" dirty="0"/>
                  <a:t>Average volume per point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𝐷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Distance between points scales like  d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1/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𝐷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Penguins? total number of dimensions ~42</a:t>
                </a:r>
              </a:p>
              <a:p>
                <a:r>
                  <a:rPr lang="en-US" dirty="0"/>
                  <a:t> d = 1/350**(1/40) = 0.864 </a:t>
                </a:r>
              </a:p>
            </p:txBody>
          </p:sp>
        </mc:Choice>
        <mc:Fallback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D10F828-9BAD-1D42-A5BA-C948E1D124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94" y="1530551"/>
                <a:ext cx="7629298" cy="3298170"/>
              </a:xfrm>
              <a:prstGeom prst="rect">
                <a:avLst/>
              </a:prstGeom>
              <a:blipFill>
                <a:blip r:embed="rId3"/>
                <a:stretch>
                  <a:fillRect l="-1498" t="-3065" b="-38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001ECD-90F7-494F-9DC9-F2404011B001}"/>
              </a:ext>
            </a:extLst>
          </p:cNvPr>
          <p:cNvSpPr txBox="1">
            <a:spLocks/>
          </p:cNvSpPr>
          <p:nvPr/>
        </p:nvSpPr>
        <p:spPr>
          <a:xfrm>
            <a:off x="642256" y="4974771"/>
            <a:ext cx="9492343" cy="832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54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F086B-7864-F148-82E9-7B08F76EB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Multivariate normal, how bad can it be?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BFE31C-9092-524C-B021-C9A25F170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90688"/>
            <a:ext cx="6873421" cy="5213586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AD7EB74-3714-7345-B856-7A27F9B555AA}"/>
              </a:ext>
            </a:extLst>
          </p:cNvPr>
          <p:cNvSpPr txBox="1">
            <a:spLocks/>
          </p:cNvSpPr>
          <p:nvPr/>
        </p:nvSpPr>
        <p:spPr>
          <a:xfrm>
            <a:off x="6856185" y="1595864"/>
            <a:ext cx="4917849" cy="5213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volume of a sphere in N dimensions is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Surface area is proportional to R</a:t>
            </a:r>
            <a:r>
              <a:rPr lang="en-US" baseline="30000" dirty="0"/>
              <a:t>n-1</a:t>
            </a:r>
          </a:p>
          <a:p>
            <a:r>
              <a:rPr lang="en-US" dirty="0"/>
              <a:t>MVN density centered at 0 in D dimensions, but the vast majority of the probability density is in a shell at the surface where the terms in </a:t>
            </a:r>
            <a:r>
              <a:rPr lang="en-US" dirty="0" err="1"/>
              <a:t>x</a:t>
            </a:r>
            <a:r>
              <a:rPr lang="en-US" baseline="30000" dirty="0" err="1"/>
              <a:t>D</a:t>
            </a:r>
            <a:r>
              <a:rPr lang="en-US" dirty="0" err="1"/>
              <a:t>exp</a:t>
            </a:r>
            <a:r>
              <a:rPr lang="en-US" dirty="0"/>
              <a:t>(-x</a:t>
            </a:r>
            <a:r>
              <a:rPr lang="en-US" baseline="30000" dirty="0"/>
              <a:t>2</a:t>
            </a:r>
            <a:r>
              <a:rPr lang="en-US" dirty="0"/>
              <a:t>) balance.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398452-5B4B-E542-B32A-49004DBD9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6493" y="2059364"/>
            <a:ext cx="1677307" cy="12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65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1772E-C855-B541-8DE5-21506B5D0666}"/>
              </a:ext>
            </a:extLst>
          </p:cNvPr>
          <p:cNvSpPr txBox="1"/>
          <p:nvPr/>
        </p:nvSpPr>
        <p:spPr>
          <a:xfrm>
            <a:off x="1675768" y="22183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BEAB47-9A3F-E740-A552-6BD249440326}"/>
              </a:ext>
            </a:extLst>
          </p:cNvPr>
          <p:cNvSpPr txBox="1"/>
          <p:nvPr/>
        </p:nvSpPr>
        <p:spPr>
          <a:xfrm>
            <a:off x="5025503" y="5307181"/>
            <a:ext cx="6219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This is the form a lot of our library functions will expect.</a:t>
            </a:r>
          </a:p>
        </p:txBody>
      </p:sp>
    </p:spTree>
    <p:extLst>
      <p:ext uri="{BB962C8B-B14F-4D97-AF65-F5344CB8AC3E}">
        <p14:creationId xmlns:p14="http://schemas.microsoft.com/office/powerpoint/2010/main" val="1866626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2263001" y="5704114"/>
            <a:ext cx="980002" cy="201026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90A956-A072-A641-B668-F111183ECCAC}"/>
              </a:ext>
            </a:extLst>
          </p:cNvPr>
          <p:cNvSpPr txBox="1"/>
          <p:nvPr/>
        </p:nvSpPr>
        <p:spPr>
          <a:xfrm>
            <a:off x="838200" y="5635350"/>
            <a:ext cx="739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new X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B69A5F-EA50-294F-9BBF-C664646D02F7}"/>
              </a:ext>
            </a:extLst>
          </p:cNvPr>
          <p:cNvSpPr/>
          <p:nvPr/>
        </p:nvSpPr>
        <p:spPr>
          <a:xfrm>
            <a:off x="2449072" y="5905140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</p:spTree>
    <p:extLst>
      <p:ext uri="{BB962C8B-B14F-4D97-AF65-F5344CB8AC3E}">
        <p14:creationId xmlns:p14="http://schemas.microsoft.com/office/powerpoint/2010/main" val="1605498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486</Words>
  <Application>Microsoft Macintosh PowerPoint</Application>
  <PresentationFormat>Widescreen</PresentationFormat>
  <Paragraphs>65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09 K-nearest-neighbor classifier</vt:lpstr>
      <vt:lpstr>PowerPoint Presentation</vt:lpstr>
      <vt:lpstr>PowerPoint Presentation</vt:lpstr>
      <vt:lpstr>KNN</vt:lpstr>
      <vt:lpstr>Curse of dimensionality</vt:lpstr>
      <vt:lpstr>Curse of dimensionality… </vt:lpstr>
      <vt:lpstr>Multivariate normal, how bad can it be?</vt:lpstr>
      <vt:lpstr>Features and labels as matrices…</vt:lpstr>
      <vt:lpstr>Features and labels as matrices…</vt:lpstr>
      <vt:lpstr>Distance matrices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09 K-nearest-neighbor classifier</dc:title>
  <dc:creator>Will Trimble</dc:creator>
  <cp:lastModifiedBy>Will Trimble</cp:lastModifiedBy>
  <cp:revision>1</cp:revision>
  <dcterms:created xsi:type="dcterms:W3CDTF">2022-04-14T19:21:48Z</dcterms:created>
  <dcterms:modified xsi:type="dcterms:W3CDTF">2022-04-15T02:08:15Z</dcterms:modified>
</cp:coreProperties>
</file>

<file path=docProps/thumbnail.jpeg>
</file>